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2" r:id="rId1"/>
  </p:sldMasterIdLst>
  <p:notesMasterIdLst>
    <p:notesMasterId r:id="rId21"/>
  </p:notesMasterIdLst>
  <p:sldIdLst>
    <p:sldId id="256" r:id="rId2"/>
    <p:sldId id="278" r:id="rId3"/>
    <p:sldId id="290" r:id="rId4"/>
    <p:sldId id="257" r:id="rId5"/>
    <p:sldId id="260" r:id="rId6"/>
    <p:sldId id="292" r:id="rId7"/>
    <p:sldId id="267" r:id="rId8"/>
    <p:sldId id="300" r:id="rId9"/>
    <p:sldId id="293" r:id="rId10"/>
    <p:sldId id="294" r:id="rId11"/>
    <p:sldId id="297" r:id="rId12"/>
    <p:sldId id="277" r:id="rId13"/>
    <p:sldId id="298" r:id="rId14"/>
    <p:sldId id="261" r:id="rId15"/>
    <p:sldId id="264" r:id="rId16"/>
    <p:sldId id="295" r:id="rId17"/>
    <p:sldId id="296" r:id="rId18"/>
    <p:sldId id="299" r:id="rId19"/>
    <p:sldId id="28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14"/>
    <p:restoredTop sz="94502"/>
  </p:normalViewPr>
  <p:slideViewPr>
    <p:cSldViewPr snapToGrid="0" snapToObjects="1">
      <p:cViewPr varScale="1">
        <p:scale>
          <a:sx n="106" d="100"/>
          <a:sy n="106" d="100"/>
        </p:scale>
        <p:origin x="2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E2C9-68D8-D942-8D14-DD2FD9FFEF91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4CEC2-547C-3A40-8326-5A352E707E1A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23947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46826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859109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493928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9468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67975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44229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619962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8071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55711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82601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4633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223032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7781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299859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214031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33573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E809F-CAAE-B74B-8E68-34046DA8996E}" type="datetimeFigureOut">
              <a:rPr lang="en-BR" smtClean="0"/>
              <a:t>07/12/22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2135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jpe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5" Type="http://schemas.openxmlformats.org/officeDocument/2006/relationships/image" Target="../media/image6.jpe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36" Type="http://schemas.openxmlformats.org/officeDocument/2006/relationships/image" Target="../media/image37.pn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Relationship Id="rId8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novaescola.org.br/conteudo/21193/alfabetizacao-como-consolidar-as-aprendizagens-no-4-e-5-ano" TargetMode="External"/><Relationship Id="rId3" Type="http://schemas.openxmlformats.org/officeDocument/2006/relationships/hyperlink" Target="https://www.nsctotal.com.br/noticias/pandemia-desigualdades-educacionais-desafia-professores-muda-rotina-familias" TargetMode="External"/><Relationship Id="rId7" Type="http://schemas.openxmlformats.org/officeDocument/2006/relationships/hyperlink" Target="https://www.ceale.fae.ufmg.br/files/uploads/JLA/2007_JLA12.pdf" TargetMode="External"/><Relationship Id="rId2" Type="http://schemas.openxmlformats.org/officeDocument/2006/relationships/hyperlink" Target="https://educacao.estadao.com.br/noticias/geral,pais-analfabetos-e-sem-diretrizes-lutam-para-que-os-filhos-aprendam-a-ler-na-pandemia,70003755699?utm_campaign=redes-sociais:062021:e&amp;utm_medium=social-organic&amp;utm_source=twitter:newsfee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3yFleN53t6w" TargetMode="External"/><Relationship Id="rId5" Type="http://schemas.openxmlformats.org/officeDocument/2006/relationships/hyperlink" Target="https://www.youtube.com/watch?v=UruGqhAyFNA" TargetMode="External"/><Relationship Id="rId4" Type="http://schemas.openxmlformats.org/officeDocument/2006/relationships/hyperlink" Target="https://www.youtube.com/watch?v=tuAQlcX4ACo" TargetMode="External"/><Relationship Id="rId9" Type="http://schemas.openxmlformats.org/officeDocument/2006/relationships/hyperlink" Target="https://www.cenpec.org.br/tematicas/cenpectiradeletra-alfabetizacao-pandemi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4328-5778-B446-A1C5-876922408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378" y="2237873"/>
            <a:ext cx="9043737" cy="977977"/>
          </a:xfrm>
        </p:spPr>
        <p:txBody>
          <a:bodyPr>
            <a:normAutofit fontScale="90000"/>
          </a:bodyPr>
          <a:lstStyle/>
          <a:p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br>
              <a:rPr lang="en-BR" sz="4400" dirty="0"/>
            </a:br>
            <a:endParaRPr lang="en-BR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33C9B0-7A83-FD44-AD2F-98DB1B854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6610" y="3970116"/>
            <a:ext cx="10311064" cy="1287684"/>
          </a:xfrm>
        </p:spPr>
        <p:txBody>
          <a:bodyPr>
            <a:normAutofit/>
          </a:bodyPr>
          <a:lstStyle/>
          <a:p>
            <a:r>
              <a:rPr lang="en-BR" dirty="0"/>
              <a:t>Maria do Socorro Alencar Nunes Macedo</a:t>
            </a:r>
          </a:p>
          <a:p>
            <a:r>
              <a:rPr lang="en-BR" dirty="0"/>
              <a:t>Universidade Federal de São João del-rei</a:t>
            </a:r>
          </a:p>
          <a:p>
            <a:r>
              <a:rPr lang="en-BR" dirty="0"/>
              <a:t>socorronunes@ufsj.edu.br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56A050-C46A-0047-AF26-FCAABBF88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335" y="3978187"/>
            <a:ext cx="1250065" cy="13754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51A375-464A-8240-A316-2D2FD0601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414" y="3978187"/>
            <a:ext cx="1805649" cy="1287684"/>
          </a:xfrm>
          <a:prstGeom prst="rect">
            <a:avLst/>
          </a:prstGeom>
        </p:spPr>
      </p:pic>
      <p:pic>
        <p:nvPicPr>
          <p:cNvPr id="7" name="Picture 2" descr="Resultado de imagem para LOGO UFSJ">
            <a:extLst>
              <a:ext uri="{FF2B5EF4-FFF2-40B4-BE49-F238E27FC236}">
                <a16:creationId xmlns:a16="http://schemas.microsoft.com/office/drawing/2014/main" id="{FDB6E138-B3D9-EE4C-8E48-BBDAF2ECA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452" y="1965468"/>
            <a:ext cx="1240765" cy="125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87E7A2-B1A6-ED9F-7EAD-232C850BB227}"/>
              </a:ext>
            </a:extLst>
          </p:cNvPr>
          <p:cNvSpPr txBox="1"/>
          <p:nvPr/>
        </p:nvSpPr>
        <p:spPr>
          <a:xfrm>
            <a:off x="1431758" y="1239254"/>
            <a:ext cx="850632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R" sz="3200" dirty="0"/>
              <a:t>ALFAREDE</a:t>
            </a:r>
          </a:p>
          <a:p>
            <a:endParaRPr lang="en-BR" sz="3200" dirty="0"/>
          </a:p>
          <a:p>
            <a:r>
              <a:rPr lang="en-BR" sz="3200" dirty="0"/>
              <a:t>DESAFIOS DA ALFABETIZAÇÃO NO ENSINO REMOTO E NA VOLTA AO PRESENCIAL</a:t>
            </a:r>
            <a:br>
              <a:rPr lang="en-BR" sz="3200" dirty="0"/>
            </a:br>
            <a:br>
              <a:rPr lang="en-BR" sz="3200" dirty="0"/>
            </a:br>
            <a:endParaRPr lang="en-BR" sz="3200" dirty="0"/>
          </a:p>
          <a:p>
            <a:endParaRPr lang="en-BR" sz="3200" dirty="0"/>
          </a:p>
          <a:p>
            <a:endParaRPr lang="en-BR" sz="3200" dirty="0"/>
          </a:p>
          <a:p>
            <a:r>
              <a:rPr lang="en-BR" dirty="0"/>
              <a:t>Coordenadora da AlfaRede</a:t>
            </a:r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32511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55A42-E5D4-10CE-4C85-35F3CA8AE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379" y="305561"/>
            <a:ext cx="8355481" cy="640206"/>
          </a:xfrm>
        </p:spPr>
        <p:txBody>
          <a:bodyPr>
            <a:normAutofit/>
          </a:bodyPr>
          <a:lstStyle/>
          <a:p>
            <a:r>
              <a:rPr lang="en-BR" dirty="0"/>
              <a:t>ALFAREDE</a:t>
            </a:r>
          </a:p>
        </p:txBody>
      </p:sp>
      <p:pic>
        <p:nvPicPr>
          <p:cNvPr id="1026" name="Picture 2" descr="Resultado de imagem para LOGO UFSJ">
            <a:extLst>
              <a:ext uri="{FF2B5EF4-FFF2-40B4-BE49-F238E27FC236}">
                <a16:creationId xmlns:a16="http://schemas.microsoft.com/office/drawing/2014/main" id="{F8050700-E0E3-FBB6-2802-D49B03B170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62" y="929693"/>
            <a:ext cx="1186617" cy="119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rtal da UFRN">
            <a:extLst>
              <a:ext uri="{FF2B5EF4-FFF2-40B4-BE49-F238E27FC236}">
                <a16:creationId xmlns:a16="http://schemas.microsoft.com/office/drawing/2014/main" id="{46F27545-E551-7512-6AE5-8F50F1549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10" y="924784"/>
            <a:ext cx="1301995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FMA - Universidade Federal do Maranhão [Oficial] - Community | Facebook">
            <a:extLst>
              <a:ext uri="{FF2B5EF4-FFF2-40B4-BE49-F238E27FC236}">
                <a16:creationId xmlns:a16="http://schemas.microsoft.com/office/drawing/2014/main" id="{5469EBF2-6B8D-F33F-CF1A-C392BEC04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273" y="1012642"/>
            <a:ext cx="1154989" cy="104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oncurso UFPI 2022 - Edital, Vagas, Salário, Inscrição, Apostila">
            <a:extLst>
              <a:ext uri="{FF2B5EF4-FFF2-40B4-BE49-F238E27FC236}">
                <a16:creationId xmlns:a16="http://schemas.microsoft.com/office/drawing/2014/main" id="{57D51F02-8FF2-EA25-CC3C-08979EBEA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93" y="946115"/>
            <a:ext cx="1263650" cy="119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551BAC8-FD9F-4714-849D-16F70BE93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681" y="1018088"/>
            <a:ext cx="1301995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ogo UFPB — UNIVERSIDADE FEDERAL DA PARAÍBA - UFPB">
            <a:extLst>
              <a:ext uri="{FF2B5EF4-FFF2-40B4-BE49-F238E27FC236}">
                <a16:creationId xmlns:a16="http://schemas.microsoft.com/office/drawing/2014/main" id="{BBC7D1EA-B841-BFE3-5C5D-3E12639E0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347" y="1533343"/>
            <a:ext cx="1301995" cy="125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dentidade Visual — Universidade Federal de Alagoas">
            <a:extLst>
              <a:ext uri="{FF2B5EF4-FFF2-40B4-BE49-F238E27FC236}">
                <a16:creationId xmlns:a16="http://schemas.microsoft.com/office/drawing/2014/main" id="{35F4DA3C-019A-05AE-8145-F9BF9EA50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239" y="1018088"/>
            <a:ext cx="1263650" cy="161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VESTIBULAR UFPA 2021 → Cursos, Inscrições SISU e Resultado">
            <a:extLst>
              <a:ext uri="{FF2B5EF4-FFF2-40B4-BE49-F238E27FC236}">
                <a16:creationId xmlns:a16="http://schemas.microsoft.com/office/drawing/2014/main" id="{9308186F-FAE5-E7BB-95A5-48885E7FA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157" y="5426871"/>
            <a:ext cx="968927" cy="105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Unifap estuda bonificação no Enem para estudantes do Amapá">
            <a:extLst>
              <a:ext uri="{FF2B5EF4-FFF2-40B4-BE49-F238E27FC236}">
                <a16:creationId xmlns:a16="http://schemas.microsoft.com/office/drawing/2014/main" id="{DE2A2D7C-6DA9-B053-15F8-3C2769F4F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399" y="2865276"/>
            <a:ext cx="1405054" cy="130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oncurso UFAM - Universidade Federal do Amazonas: cursos, edital e datas |  Gran Cursos Online">
            <a:extLst>
              <a:ext uri="{FF2B5EF4-FFF2-40B4-BE49-F238E27FC236}">
                <a16:creationId xmlns:a16="http://schemas.microsoft.com/office/drawing/2014/main" id="{2EF4217F-E5F1-D328-3C4C-A3C57213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425" y="1611982"/>
            <a:ext cx="1471003" cy="114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UFF recebe inscrições do Vestibular 2019 de Arquitetura e Urbanismo">
            <a:extLst>
              <a:ext uri="{FF2B5EF4-FFF2-40B4-BE49-F238E27FC236}">
                <a16:creationId xmlns:a16="http://schemas.microsoft.com/office/drawing/2014/main" id="{21035372-6F2F-FD91-681E-FA07EFDA5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885" y="2629458"/>
            <a:ext cx="1522563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B0BDC325-975C-7DA3-ADAB-761CDD48F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297" y="2749283"/>
            <a:ext cx="1449666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Pró Reitoria de Pesquisa">
            <a:extLst>
              <a:ext uri="{FF2B5EF4-FFF2-40B4-BE49-F238E27FC236}">
                <a16:creationId xmlns:a16="http://schemas.microsoft.com/office/drawing/2014/main" id="{0A46C137-81BE-7E8F-7BBD-7AC49C359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3" y="3274638"/>
            <a:ext cx="1449666" cy="123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Logo UEMG – Pensar a Educação Pensar o Brasil">
            <a:extLst>
              <a:ext uri="{FF2B5EF4-FFF2-40B4-BE49-F238E27FC236}">
                <a16:creationId xmlns:a16="http://schemas.microsoft.com/office/drawing/2014/main" id="{D163DD08-D258-E71E-20DF-878D0221F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656" y="2324856"/>
            <a:ext cx="1435100" cy="134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Portal PUC-Campinas">
            <a:extLst>
              <a:ext uri="{FF2B5EF4-FFF2-40B4-BE49-F238E27FC236}">
                <a16:creationId xmlns:a16="http://schemas.microsoft.com/office/drawing/2014/main" id="{30E1C6B3-4A39-364D-F7C5-ED007DBB5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921" y="2195212"/>
            <a:ext cx="1438489" cy="134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ufrgs-logo-0 – PNG e Vetor - Download de Logo">
            <a:extLst>
              <a:ext uri="{FF2B5EF4-FFF2-40B4-BE49-F238E27FC236}">
                <a16:creationId xmlns:a16="http://schemas.microsoft.com/office/drawing/2014/main" id="{D7A98EC8-B855-6022-C7C4-7045178FE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41" y="2237281"/>
            <a:ext cx="1106564" cy="94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Universidade Federal do Rio Grande - FURG divulga edital de Professor  Visitante - Plataforma 9">
            <a:extLst>
              <a:ext uri="{FF2B5EF4-FFF2-40B4-BE49-F238E27FC236}">
                <a16:creationId xmlns:a16="http://schemas.microsoft.com/office/drawing/2014/main" id="{2E405D05-0E28-7245-8AC8-A292574A6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536" y="3923401"/>
            <a:ext cx="1858145" cy="120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>
            <a:extLst>
              <a:ext uri="{FF2B5EF4-FFF2-40B4-BE49-F238E27FC236}">
                <a16:creationId xmlns:a16="http://schemas.microsoft.com/office/drawing/2014/main" id="{F10DFCB9-601C-DAAD-C9A5-6564958D3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317" y="5382832"/>
            <a:ext cx="1257246" cy="125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Universidade Federal de Santa Maria – Wikipédia, a enciclopédia livre">
            <a:extLst>
              <a:ext uri="{FF2B5EF4-FFF2-40B4-BE49-F238E27FC236}">
                <a16:creationId xmlns:a16="http://schemas.microsoft.com/office/drawing/2014/main" id="{36B75DC1-794B-8603-9250-5DD00A309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896" y="3950737"/>
            <a:ext cx="1435100" cy="141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>
            <a:extLst>
              <a:ext uri="{FF2B5EF4-FFF2-40B4-BE49-F238E27FC236}">
                <a16:creationId xmlns:a16="http://schemas.microsoft.com/office/drawing/2014/main" id="{6D6C4A0F-975A-621F-4944-912AF6984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492" y="3835133"/>
            <a:ext cx="1176482" cy="117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UFCAT - Universidade Federal de Catalão">
            <a:extLst>
              <a:ext uri="{FF2B5EF4-FFF2-40B4-BE49-F238E27FC236}">
                <a16:creationId xmlns:a16="http://schemas.microsoft.com/office/drawing/2014/main" id="{D4D5F1EC-65AA-6DE8-8429-D8B2C56A7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943" y="3554162"/>
            <a:ext cx="1299414" cy="97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Sistema de Identidade Visual da UFSC">
            <a:extLst>
              <a:ext uri="{FF2B5EF4-FFF2-40B4-BE49-F238E27FC236}">
                <a16:creationId xmlns:a16="http://schemas.microsoft.com/office/drawing/2014/main" id="{2DE2A6FD-4422-D3A1-05B8-353A4DE4A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901" y="2097327"/>
            <a:ext cx="929774" cy="128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>
            <a:extLst>
              <a:ext uri="{FF2B5EF4-FFF2-40B4-BE49-F238E27FC236}">
                <a16:creationId xmlns:a16="http://schemas.microsoft.com/office/drawing/2014/main" id="{9579DCB6-6C85-9473-0E26-8A0136B85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0901" y="4336097"/>
            <a:ext cx="2050657" cy="92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Marca UDESC">
            <a:extLst>
              <a:ext uri="{FF2B5EF4-FFF2-40B4-BE49-F238E27FC236}">
                <a16:creationId xmlns:a16="http://schemas.microsoft.com/office/drawing/2014/main" id="{3136D3EC-9DF5-3EC0-5B7C-0C3F10FB8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814" y="4023605"/>
            <a:ext cx="1602991" cy="123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 descr="Comitês – Universidade Regional do Cariri – URCA">
            <a:extLst>
              <a:ext uri="{FF2B5EF4-FFF2-40B4-BE49-F238E27FC236}">
                <a16:creationId xmlns:a16="http://schemas.microsoft.com/office/drawing/2014/main" id="{AEBDA266-3CD1-B6AC-664E-B83843C66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934" y="264365"/>
            <a:ext cx="1200150" cy="130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Vestibular UPE 2021 → Cursos, Inscrições e Nota de Corte SISU e SSA">
            <a:extLst>
              <a:ext uri="{FF2B5EF4-FFF2-40B4-BE49-F238E27FC236}">
                <a16:creationId xmlns:a16="http://schemas.microsoft.com/office/drawing/2014/main" id="{DEAA950C-DFC5-575B-5301-2F31DAFF5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222" y="224858"/>
            <a:ext cx="1405054" cy="123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Universidade do Estado da Bahia – UNEB – ABD | Associação Brasileira de  Dislexia">
            <a:extLst>
              <a:ext uri="{FF2B5EF4-FFF2-40B4-BE49-F238E27FC236}">
                <a16:creationId xmlns:a16="http://schemas.microsoft.com/office/drawing/2014/main" id="{D5770AEB-1450-2FF6-9BD2-7AE2DDD28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905" y="2838750"/>
            <a:ext cx="1134020" cy="153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6" name="Picture 62" descr="Concurso UFERSA RN - Universidade Federal Rural do Semi-Árido: cursos,  edital e datas | Gran Cursos Online">
            <a:extLst>
              <a:ext uri="{FF2B5EF4-FFF2-40B4-BE49-F238E27FC236}">
                <a16:creationId xmlns:a16="http://schemas.microsoft.com/office/drawing/2014/main" id="{87DFA240-6856-F3B6-6ABB-F3AEC66FF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6371" y="8950382"/>
            <a:ext cx="544910" cy="33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8" name="Picture 64">
            <a:extLst>
              <a:ext uri="{FF2B5EF4-FFF2-40B4-BE49-F238E27FC236}">
                <a16:creationId xmlns:a16="http://schemas.microsoft.com/office/drawing/2014/main" id="{46483377-290A-2530-B0D0-E0CB0303B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374" y="5275093"/>
            <a:ext cx="1274782" cy="128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0" name="Picture 66" descr="ARQUIFES - Rede Nacional de Arquivistas das IFES: Universidade do Nordeste  com 1 Código de Vaga Livre de Arquivista">
            <a:extLst>
              <a:ext uri="{FF2B5EF4-FFF2-40B4-BE49-F238E27FC236}">
                <a16:creationId xmlns:a16="http://schemas.microsoft.com/office/drawing/2014/main" id="{A66ED551-7640-F18D-F9AD-E84439DDB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202" y="5480569"/>
            <a:ext cx="1211458" cy="96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Picture 68" descr="Submeta">
            <a:extLst>
              <a:ext uri="{FF2B5EF4-FFF2-40B4-BE49-F238E27FC236}">
                <a16:creationId xmlns:a16="http://schemas.microsoft.com/office/drawing/2014/main" id="{192BB5D1-C212-F94C-25F0-3021587E3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601" y="5464278"/>
            <a:ext cx="1118547" cy="108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4" name="Picture 70" descr="Edital de Seleção – PPGSOC/UEL – LEGS – Laboratório de Estudos sobre  Governança da Segurança">
            <a:extLst>
              <a:ext uri="{FF2B5EF4-FFF2-40B4-BE49-F238E27FC236}">
                <a16:creationId xmlns:a16="http://schemas.microsoft.com/office/drawing/2014/main" id="{1A51FAB1-AA29-A1A1-217D-EB2D4BADC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78" y="4590084"/>
            <a:ext cx="2015953" cy="94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Picture 72" descr="Logo Unespar Em Casa — Universidade Estadual do Paraná">
            <a:extLst>
              <a:ext uri="{FF2B5EF4-FFF2-40B4-BE49-F238E27FC236}">
                <a16:creationId xmlns:a16="http://schemas.microsoft.com/office/drawing/2014/main" id="{9A77256B-EF17-A87E-E545-3534768E8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291" y="5063356"/>
            <a:ext cx="1370016" cy="137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8" name="Picture 74" descr="IFRJ Campus Pinheiral - Home | Facebook">
            <a:extLst>
              <a:ext uri="{FF2B5EF4-FFF2-40B4-BE49-F238E27FC236}">
                <a16:creationId xmlns:a16="http://schemas.microsoft.com/office/drawing/2014/main" id="{0362D7EF-37FE-58A4-D9FC-E9793D55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3681" y="5466525"/>
            <a:ext cx="1299668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0" name="Picture 76" descr="Univasf lança nova Marca e Manual de Identidade Visual — UNIVASF  Universidade Federal do Vale do São Francisco">
            <a:extLst>
              <a:ext uri="{FF2B5EF4-FFF2-40B4-BE49-F238E27FC236}">
                <a16:creationId xmlns:a16="http://schemas.microsoft.com/office/drawing/2014/main" id="{6E2B36D2-BBD9-3C20-B3BB-8C7B9A77D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41" y="5596949"/>
            <a:ext cx="1718752" cy="104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745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59898-168A-9AAC-5670-150E39A168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42938"/>
            <a:ext cx="2654300" cy="1371600"/>
          </a:xfrm>
        </p:spPr>
        <p:txBody>
          <a:bodyPr>
            <a:normAutofit/>
          </a:bodyPr>
          <a:lstStyle/>
          <a:p>
            <a:r>
              <a:rPr lang="en-BR" dirty="0"/>
              <a:t>Livro 1</a:t>
            </a:r>
          </a:p>
        </p:txBody>
      </p:sp>
      <p:pic>
        <p:nvPicPr>
          <p:cNvPr id="4097" name="Picture 1" descr="page1image1140064">
            <a:extLst>
              <a:ext uri="{FF2B5EF4-FFF2-40B4-BE49-F238E27FC236}">
                <a16:creationId xmlns:a16="http://schemas.microsoft.com/office/drawing/2014/main" id="{394987AD-92DB-F004-404A-4E3BAF8C7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16" y="480889"/>
            <a:ext cx="4958045" cy="558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087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16997-DE4A-8A49-A63E-56155C61B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R"/>
              <a:t>Pesquisa nacional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3462E-C6EA-EB40-AA9B-D85122B2A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sz="2800"/>
              <a:t>14.735 </a:t>
            </a:r>
            <a:r>
              <a:rPr lang="pt-BR" sz="2800" dirty="0"/>
              <a:t>questionários respondidos por docentes de 18 estados; </a:t>
            </a:r>
          </a:p>
          <a:p>
            <a:endParaRPr lang="pt-BR" sz="2800" dirty="0"/>
          </a:p>
          <a:p>
            <a:r>
              <a:rPr lang="pt-BR" sz="2800" dirty="0"/>
              <a:t>Duas rodas de conversa com 5 docentes do 1 ao 5 ano do E.F. </a:t>
            </a:r>
          </a:p>
          <a:p>
            <a:pPr marL="0" indent="0">
              <a:buNone/>
            </a:pPr>
            <a:endParaRPr lang="pt-BR" sz="2800" dirty="0"/>
          </a:p>
          <a:p>
            <a:r>
              <a:rPr lang="pt-BR" sz="2800" dirty="0"/>
              <a:t>Acompanhamento cotidiano da prática de 4 professoras alfabetizadoras (em MG e no Ceará). </a:t>
            </a:r>
          </a:p>
          <a:p>
            <a:endParaRPr lang="pt-BR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28781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E4716-EC8C-EB4D-BC9C-9EEF7EE61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2273"/>
            <a:ext cx="10515600" cy="5204690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B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AB61DC-F617-E744-BB40-155D69C69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005" y="1053296"/>
            <a:ext cx="6470248" cy="400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98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EDB4-EFAF-9EF9-03E3-BAACEA14C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R" dirty="0"/>
              <a:t>Principal desafio do ensino remoto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22F0D6-4BF4-B13F-D91B-B5233A470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8957" y="2014194"/>
            <a:ext cx="8193505" cy="4201212"/>
          </a:xfr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B8BD1F02-5E03-64C8-5A14-8E2118917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BR" altLang="en-BR" sz="1100" b="0" i="0" u="none" strike="noStrike" cap="none" normalizeH="0" baseline="0">
                <a:ln>
                  <a:noFill/>
                </a:ln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27. </a:t>
            </a:r>
            <a:endParaRPr kumimoji="0" lang="en-BR" altLang="en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475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76950-44BC-F647-8157-34E9A1475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8100"/>
            <a:ext cx="10515600" cy="5706319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10000" dirty="0" err="1"/>
              <a:t>Rotina</a:t>
            </a:r>
            <a:endParaRPr lang="en-US" sz="10000" dirty="0"/>
          </a:p>
          <a:p>
            <a:pPr marL="0" indent="0">
              <a:buNone/>
            </a:pPr>
            <a:endParaRPr lang="en-US" sz="8600" dirty="0"/>
          </a:p>
          <a:p>
            <a:pPr>
              <a:buFont typeface="Wingdings" pitchFamily="2" charset="2"/>
              <a:buChar char="ü"/>
            </a:pPr>
            <a:r>
              <a:rPr lang="en-US" sz="8600" dirty="0" err="1"/>
              <a:t>segunda</a:t>
            </a:r>
            <a:r>
              <a:rPr lang="en-US" sz="8600" dirty="0"/>
              <a:t> -</a:t>
            </a:r>
            <a:r>
              <a:rPr lang="en-US" sz="8600" dirty="0" err="1"/>
              <a:t>feira</a:t>
            </a:r>
            <a:r>
              <a:rPr lang="en-US" sz="8600" dirty="0"/>
              <a:t> - </a:t>
            </a:r>
            <a:r>
              <a:rPr lang="en-US" sz="8600" dirty="0" err="1"/>
              <a:t>postagem</a:t>
            </a:r>
            <a:r>
              <a:rPr lang="en-US" sz="8600" dirty="0"/>
              <a:t> de </a:t>
            </a:r>
            <a:r>
              <a:rPr lang="en-US" sz="8600" dirty="0" err="1"/>
              <a:t>atividades</a:t>
            </a:r>
            <a:r>
              <a:rPr lang="en-US" sz="8600" dirty="0"/>
              <a:t> da </a:t>
            </a:r>
            <a:r>
              <a:rPr lang="en-US" sz="8600" dirty="0" err="1"/>
              <a:t>semana</a:t>
            </a:r>
            <a:r>
              <a:rPr lang="en-US" sz="8600" dirty="0"/>
              <a:t> a </a:t>
            </a:r>
            <a:r>
              <a:rPr lang="en-US" sz="8600" dirty="0" err="1"/>
              <a:t>serem</a:t>
            </a:r>
            <a:r>
              <a:rPr lang="en-US" sz="8600" dirty="0"/>
              <a:t> </a:t>
            </a:r>
            <a:r>
              <a:rPr lang="en-US" sz="8600" dirty="0" err="1"/>
              <a:t>entregues</a:t>
            </a:r>
            <a:r>
              <a:rPr lang="en-US" sz="8600" dirty="0"/>
              <a:t> </a:t>
            </a:r>
            <a:r>
              <a:rPr lang="en-US" sz="8600" dirty="0" err="1"/>
              <a:t>até</a:t>
            </a:r>
            <a:r>
              <a:rPr lang="en-US" sz="8600" dirty="0"/>
              <a:t> a </a:t>
            </a:r>
            <a:r>
              <a:rPr lang="en-US" sz="8600" dirty="0" err="1"/>
              <a:t>sexta</a:t>
            </a:r>
            <a:r>
              <a:rPr lang="en-US" sz="8600" dirty="0"/>
              <a:t> </a:t>
            </a:r>
            <a:r>
              <a:rPr lang="en-US" sz="8600" dirty="0" err="1"/>
              <a:t>feira</a:t>
            </a:r>
            <a:r>
              <a:rPr lang="en-US" sz="86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8600" dirty="0"/>
              <a:t>audios e videos </a:t>
            </a:r>
            <a:r>
              <a:rPr lang="en-US" sz="8600" dirty="0" err="1"/>
              <a:t>explicativos</a:t>
            </a:r>
            <a:r>
              <a:rPr lang="en-US" sz="8600" dirty="0"/>
              <a:t> das </a:t>
            </a:r>
            <a:r>
              <a:rPr lang="en-US" sz="8600" dirty="0" err="1"/>
              <a:t>atividades</a:t>
            </a:r>
            <a:r>
              <a:rPr lang="en-US" sz="8600" dirty="0"/>
              <a:t> para </a:t>
            </a:r>
            <a:r>
              <a:rPr lang="en-US" sz="8600" dirty="0" err="1"/>
              <a:t>os</a:t>
            </a:r>
            <a:r>
              <a:rPr lang="en-US" sz="8600" dirty="0"/>
              <a:t> </a:t>
            </a:r>
            <a:r>
              <a:rPr lang="en-US" sz="8600" dirty="0" err="1"/>
              <a:t>pais</a:t>
            </a:r>
            <a:r>
              <a:rPr lang="en-US" sz="86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8600" dirty="0" err="1"/>
              <a:t>atividades</a:t>
            </a:r>
            <a:r>
              <a:rPr lang="en-US" sz="8600" dirty="0"/>
              <a:t> </a:t>
            </a:r>
            <a:r>
              <a:rPr lang="en-US" sz="8600" dirty="0" err="1"/>
              <a:t>são</a:t>
            </a:r>
            <a:r>
              <a:rPr lang="en-US" sz="8600" dirty="0"/>
              <a:t> </a:t>
            </a:r>
            <a:r>
              <a:rPr lang="en-US" sz="8600" dirty="0" err="1"/>
              <a:t>fotografias</a:t>
            </a:r>
            <a:r>
              <a:rPr lang="en-US" sz="8600" dirty="0"/>
              <a:t> do </a:t>
            </a:r>
            <a:r>
              <a:rPr lang="en-US" sz="8600" dirty="0" err="1"/>
              <a:t>próprio</a:t>
            </a:r>
            <a:r>
              <a:rPr lang="en-US" sz="8600" dirty="0"/>
              <a:t> PET (Estado) </a:t>
            </a:r>
            <a:r>
              <a:rPr lang="en-US" sz="8600" dirty="0" err="1"/>
              <a:t>ou</a:t>
            </a:r>
            <a:r>
              <a:rPr lang="en-US" sz="8600" dirty="0"/>
              <a:t> </a:t>
            </a:r>
            <a:r>
              <a:rPr lang="en-US" sz="8600" dirty="0" err="1"/>
              <a:t>elaboradas</a:t>
            </a:r>
            <a:r>
              <a:rPr lang="en-US" sz="8600" dirty="0"/>
              <a:t> pela </a:t>
            </a:r>
            <a:r>
              <a:rPr lang="en-US" sz="8600" dirty="0" err="1"/>
              <a:t>docente</a:t>
            </a:r>
            <a:r>
              <a:rPr lang="en-US" sz="8600" dirty="0"/>
              <a:t> e/</a:t>
            </a:r>
            <a:r>
              <a:rPr lang="en-US" sz="8600" dirty="0" err="1"/>
              <a:t>ou</a:t>
            </a:r>
            <a:r>
              <a:rPr lang="en-US" sz="8600" dirty="0"/>
              <a:t> </a:t>
            </a:r>
            <a:r>
              <a:rPr lang="en-US" sz="8600" dirty="0" err="1"/>
              <a:t>extraídas</a:t>
            </a:r>
            <a:r>
              <a:rPr lang="en-US" sz="8600" dirty="0"/>
              <a:t> do </a:t>
            </a:r>
            <a:r>
              <a:rPr lang="en-US" sz="8600" dirty="0" err="1"/>
              <a:t>livro</a:t>
            </a:r>
            <a:r>
              <a:rPr lang="en-US" sz="8600" dirty="0"/>
              <a:t> </a:t>
            </a:r>
            <a:r>
              <a:rPr lang="en-US" sz="8600" dirty="0" err="1"/>
              <a:t>didático</a:t>
            </a:r>
            <a:r>
              <a:rPr lang="en-US" sz="86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8600" dirty="0" err="1"/>
              <a:t>podem</a:t>
            </a:r>
            <a:r>
              <a:rPr lang="en-US" sz="8600" dirty="0"/>
              <a:t> ser </a:t>
            </a:r>
            <a:r>
              <a:rPr lang="en-US" sz="8600" dirty="0" err="1"/>
              <a:t>também</a:t>
            </a:r>
            <a:r>
              <a:rPr lang="en-US" sz="8600" dirty="0"/>
              <a:t> videos </a:t>
            </a:r>
            <a:r>
              <a:rPr lang="en-US" sz="8600" dirty="0" err="1"/>
              <a:t>curtos</a:t>
            </a:r>
            <a:r>
              <a:rPr lang="en-US" sz="8600" dirty="0"/>
              <a:t> do </a:t>
            </a:r>
            <a:r>
              <a:rPr lang="en-US" sz="8600" dirty="0" err="1"/>
              <a:t>youtube</a:t>
            </a:r>
            <a:r>
              <a:rPr lang="en-US" sz="8600" dirty="0"/>
              <a:t> </a:t>
            </a:r>
            <a:r>
              <a:rPr lang="en-US" sz="8600" dirty="0" err="1"/>
              <a:t>ou</a:t>
            </a:r>
            <a:r>
              <a:rPr lang="en-US" sz="8600" dirty="0"/>
              <a:t> de </a:t>
            </a:r>
            <a:r>
              <a:rPr lang="en-US" sz="8600" dirty="0" err="1"/>
              <a:t>outras</a:t>
            </a:r>
            <a:r>
              <a:rPr lang="en-US" sz="8600" dirty="0"/>
              <a:t> </a:t>
            </a:r>
            <a:r>
              <a:rPr lang="en-US" sz="8600" dirty="0" err="1"/>
              <a:t>plataformas</a:t>
            </a:r>
            <a:r>
              <a:rPr lang="en-US" sz="8600" dirty="0"/>
              <a:t>. No </a:t>
            </a:r>
            <a:r>
              <a:rPr lang="en-US" sz="8600" dirty="0" err="1"/>
              <a:t>caso</a:t>
            </a:r>
            <a:r>
              <a:rPr lang="en-US" sz="8600" dirty="0"/>
              <a:t> da </a:t>
            </a:r>
            <a:r>
              <a:rPr lang="en-US" sz="8600" dirty="0" err="1"/>
              <a:t>professora</a:t>
            </a:r>
            <a:r>
              <a:rPr lang="en-US" sz="8600" dirty="0"/>
              <a:t> do </a:t>
            </a:r>
            <a:r>
              <a:rPr lang="en-US" sz="8600" dirty="0" err="1"/>
              <a:t>Ceará</a:t>
            </a:r>
            <a:r>
              <a:rPr lang="en-US" sz="8600" dirty="0"/>
              <a:t>, a </a:t>
            </a:r>
            <a:r>
              <a:rPr lang="en-US" sz="8600" dirty="0" err="1"/>
              <a:t>fonte</a:t>
            </a:r>
            <a:r>
              <a:rPr lang="en-US" sz="8600" dirty="0"/>
              <a:t> principal </a:t>
            </a:r>
            <a:r>
              <a:rPr lang="en-US" sz="8600" dirty="0" err="1"/>
              <a:t>é</a:t>
            </a:r>
            <a:r>
              <a:rPr lang="en-US" sz="8600" dirty="0"/>
              <a:t> o site do PAIC com videos </a:t>
            </a:r>
            <a:r>
              <a:rPr lang="en-US" sz="8600" dirty="0" err="1"/>
              <a:t>curtos</a:t>
            </a:r>
            <a:r>
              <a:rPr lang="en-US" sz="8600" dirty="0"/>
              <a:t> de </a:t>
            </a:r>
            <a:r>
              <a:rPr lang="en-US" sz="8600" dirty="0" err="1"/>
              <a:t>estórias</a:t>
            </a:r>
            <a:r>
              <a:rPr lang="en-US" sz="8600" dirty="0"/>
              <a:t> </a:t>
            </a:r>
            <a:r>
              <a:rPr lang="en-US" sz="8600" dirty="0" err="1"/>
              <a:t>lidas</a:t>
            </a:r>
            <a:r>
              <a:rPr lang="en-US" sz="8600" dirty="0"/>
              <a:t> </a:t>
            </a:r>
            <a:r>
              <a:rPr lang="en-US" sz="8600" dirty="0" err="1"/>
              <a:t>ou</a:t>
            </a:r>
            <a:r>
              <a:rPr lang="en-US" sz="8600" dirty="0"/>
              <a:t> </a:t>
            </a:r>
            <a:r>
              <a:rPr lang="en-US" sz="8600" dirty="0" err="1"/>
              <a:t>contadas</a:t>
            </a:r>
            <a:r>
              <a:rPr lang="en-US" sz="8600" dirty="0"/>
              <a:t> por um </a:t>
            </a:r>
            <a:r>
              <a:rPr lang="en-US" sz="8600" dirty="0" err="1"/>
              <a:t>adulto</a:t>
            </a:r>
            <a:r>
              <a:rPr lang="en-US" sz="8600" dirty="0"/>
              <a:t>. </a:t>
            </a:r>
          </a:p>
          <a:p>
            <a:pPr>
              <a:buFont typeface="Wingdings" pitchFamily="2" charset="2"/>
              <a:buChar char="Ø"/>
            </a:pPr>
            <a:endParaRPr lang="en-US" sz="86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79227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CA926-5AF0-11B4-AFD1-0032B3CB9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79" y="1094875"/>
            <a:ext cx="9988633" cy="3693693"/>
          </a:xfrm>
        </p:spPr>
        <p:txBody>
          <a:bodyPr>
            <a:normAutofit/>
          </a:bodyPr>
          <a:lstStyle/>
          <a:p>
            <a:r>
              <a:rPr lang="en-US" sz="2800" i="1" dirty="0">
                <a:solidFill>
                  <a:srgbClr val="FF0000"/>
                </a:solidFill>
              </a:rPr>
              <a:t>Eu </a:t>
            </a:r>
            <a:r>
              <a:rPr lang="en-US" sz="2800" i="1" dirty="0" err="1">
                <a:solidFill>
                  <a:srgbClr val="FF0000"/>
                </a:solidFill>
              </a:rPr>
              <a:t>tenho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até</a:t>
            </a:r>
            <a:r>
              <a:rPr lang="en-US" sz="2800" i="1" dirty="0">
                <a:solidFill>
                  <a:srgbClr val="FF0000"/>
                </a:solidFill>
              </a:rPr>
              <a:t> um </a:t>
            </a:r>
            <a:r>
              <a:rPr lang="en-US" sz="2800" i="1" dirty="0" err="1">
                <a:solidFill>
                  <a:srgbClr val="FF0000"/>
                </a:solidFill>
              </a:rPr>
              <a:t>quadro</a:t>
            </a:r>
            <a:r>
              <a:rPr lang="en-US" sz="2800" i="1" dirty="0">
                <a:solidFill>
                  <a:srgbClr val="FF0000"/>
                </a:solidFill>
              </a:rPr>
              <a:t> de </a:t>
            </a:r>
            <a:r>
              <a:rPr lang="en-US" sz="2800" i="1" dirty="0" err="1">
                <a:solidFill>
                  <a:srgbClr val="FF0000"/>
                </a:solidFill>
              </a:rPr>
              <a:t>giz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aqui</a:t>
            </a:r>
            <a:r>
              <a:rPr lang="en-US" sz="2800" i="1" dirty="0">
                <a:solidFill>
                  <a:srgbClr val="FF0000"/>
                </a:solidFill>
              </a:rPr>
              <a:t> no meu quarto, as </a:t>
            </a:r>
            <a:r>
              <a:rPr lang="en-US" sz="2800" i="1" dirty="0" err="1">
                <a:solidFill>
                  <a:srgbClr val="FF0000"/>
                </a:solidFill>
              </a:rPr>
              <a:t>vezes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mesmo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vou</a:t>
            </a:r>
            <a:r>
              <a:rPr lang="en-US" sz="2800" i="1" dirty="0">
                <a:solidFill>
                  <a:srgbClr val="FF0000"/>
                </a:solidFill>
              </a:rPr>
              <a:t> para o </a:t>
            </a:r>
            <a:r>
              <a:rPr lang="en-US" sz="2800" i="1" dirty="0" err="1">
                <a:solidFill>
                  <a:srgbClr val="FF0000"/>
                </a:solidFill>
              </a:rPr>
              <a:t>quadro</a:t>
            </a:r>
            <a:r>
              <a:rPr lang="en-US" sz="2800" i="1" dirty="0">
                <a:solidFill>
                  <a:srgbClr val="FF0000"/>
                </a:solidFill>
              </a:rPr>
              <a:t> e </a:t>
            </a:r>
            <a:r>
              <a:rPr lang="en-US" sz="2800" i="1" dirty="0" err="1">
                <a:solidFill>
                  <a:srgbClr val="FF0000"/>
                </a:solidFill>
              </a:rPr>
              <a:t>vou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gravando</a:t>
            </a:r>
            <a:r>
              <a:rPr lang="en-US" sz="2800" i="1" dirty="0">
                <a:solidFill>
                  <a:srgbClr val="FF0000"/>
                </a:solidFill>
              </a:rPr>
              <a:t> o </a:t>
            </a:r>
            <a:r>
              <a:rPr lang="en-US" sz="2800" i="1" dirty="0" err="1">
                <a:solidFill>
                  <a:srgbClr val="FF0000"/>
                </a:solidFill>
              </a:rPr>
              <a:t>vídeo</a:t>
            </a:r>
            <a:r>
              <a:rPr lang="en-US" sz="2800" i="1" dirty="0">
                <a:solidFill>
                  <a:srgbClr val="FF0000"/>
                </a:solidFill>
              </a:rPr>
              <a:t> para </a:t>
            </a:r>
            <a:r>
              <a:rPr lang="en-US" sz="2800" i="1" dirty="0" err="1">
                <a:solidFill>
                  <a:srgbClr val="FF0000"/>
                </a:solidFill>
              </a:rPr>
              <a:t>estar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passando</a:t>
            </a:r>
            <a:r>
              <a:rPr lang="en-US" sz="2800" i="1" dirty="0">
                <a:solidFill>
                  <a:srgbClr val="FF0000"/>
                </a:solidFill>
              </a:rPr>
              <a:t> para as </a:t>
            </a:r>
            <a:r>
              <a:rPr lang="en-US" sz="2800" i="1" dirty="0" err="1">
                <a:solidFill>
                  <a:srgbClr val="FF0000"/>
                </a:solidFill>
              </a:rPr>
              <a:t>crianças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isso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acontece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também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quando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eles</a:t>
            </a:r>
            <a:r>
              <a:rPr lang="en-US" sz="2800" i="1" dirty="0">
                <a:solidFill>
                  <a:srgbClr val="FF0000"/>
                </a:solidFill>
              </a:rPr>
              <a:t> me </a:t>
            </a:r>
            <a:r>
              <a:rPr lang="en-US" sz="2800" i="1" dirty="0" err="1">
                <a:solidFill>
                  <a:srgbClr val="FF0000"/>
                </a:solidFill>
              </a:rPr>
              <a:t>perguntam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dúvidas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durante</a:t>
            </a:r>
            <a:r>
              <a:rPr lang="en-US" sz="2800" i="1" dirty="0">
                <a:solidFill>
                  <a:srgbClr val="FF0000"/>
                </a:solidFill>
              </a:rPr>
              <a:t> a aula e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venho</a:t>
            </a:r>
            <a:r>
              <a:rPr lang="en-US" sz="2800" i="1" dirty="0">
                <a:solidFill>
                  <a:srgbClr val="FF0000"/>
                </a:solidFill>
              </a:rPr>
              <a:t> pro </a:t>
            </a:r>
            <a:r>
              <a:rPr lang="en-US" sz="2800" i="1" dirty="0" err="1">
                <a:solidFill>
                  <a:srgbClr val="FF0000"/>
                </a:solidFill>
              </a:rPr>
              <a:t>quadro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gravo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vídeo</a:t>
            </a:r>
            <a:r>
              <a:rPr lang="en-US" sz="2800" i="1" dirty="0">
                <a:solidFill>
                  <a:srgbClr val="FF0000"/>
                </a:solidFill>
              </a:rPr>
              <a:t> e </a:t>
            </a:r>
            <a:r>
              <a:rPr lang="en-US" sz="2800" i="1" dirty="0" err="1">
                <a:solidFill>
                  <a:srgbClr val="FF0000"/>
                </a:solidFill>
              </a:rPr>
              <a:t>envio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ou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através</a:t>
            </a:r>
            <a:r>
              <a:rPr lang="en-US" sz="2800" i="1" dirty="0">
                <a:solidFill>
                  <a:srgbClr val="FF0000"/>
                </a:solidFill>
              </a:rPr>
              <a:t> de </a:t>
            </a:r>
            <a:r>
              <a:rPr lang="en-US" sz="2800" i="1" dirty="0" err="1">
                <a:solidFill>
                  <a:srgbClr val="FF0000"/>
                </a:solidFill>
              </a:rPr>
              <a:t>áudio</a:t>
            </a:r>
            <a:endParaRPr lang="en-BR" sz="2800" dirty="0"/>
          </a:p>
        </p:txBody>
      </p:sp>
    </p:spTree>
    <p:extLst>
      <p:ext uri="{BB962C8B-B14F-4D97-AF65-F5344CB8AC3E}">
        <p14:creationId xmlns:p14="http://schemas.microsoft.com/office/powerpoint/2010/main" val="969593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59229-D7A3-6CD4-00CF-78CE7F3F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R" dirty="0"/>
              <a:t>Precisamos saber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97344-5EBF-7764-2C66-145BE618F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479884"/>
            <a:ext cx="9603275" cy="3986461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preparação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infraestrutura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escola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para a volta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ensino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presencial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endParaRPr lang="en-US" sz="2800" dirty="0">
              <a:effectLst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preparação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pedagógica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escola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para a volta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ensino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presencial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endParaRPr lang="en-US" sz="2800" dirty="0">
              <a:effectLst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O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acesso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à internet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na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escola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endParaRPr lang="en-US" sz="2800" dirty="0">
              <a:effectLst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O </a:t>
            </a:r>
            <a:r>
              <a:rPr lang="en-US" sz="2800" dirty="0" err="1">
                <a:solidFill>
                  <a:srgbClr val="1E1E23"/>
                </a:solidFill>
                <a:latin typeface="Roboto" panose="02000000000000000000" pitchFamily="2" charset="0"/>
              </a:rPr>
              <a:t>n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ível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de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frequência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e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assiduidade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dos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alunos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endParaRPr lang="en-US" sz="2800" dirty="0">
              <a:effectLst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O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nível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de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conhecimento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dos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alunos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acerca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leitura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e da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escrita</a:t>
            </a:r>
            <a:endParaRPr lang="en-BR" sz="2800" dirty="0"/>
          </a:p>
        </p:txBody>
      </p:sp>
    </p:spTree>
    <p:extLst>
      <p:ext uri="{BB962C8B-B14F-4D97-AF65-F5344CB8AC3E}">
        <p14:creationId xmlns:p14="http://schemas.microsoft.com/office/powerpoint/2010/main" val="195041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D225-B62C-FB5C-E12E-E1791D6E3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2232" y="854241"/>
            <a:ext cx="9512968" cy="540217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Qual o principal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instrumento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utilizado</a:t>
            </a:r>
            <a:r>
              <a:rPr lang="en-US" sz="2800" dirty="0">
                <a:solidFill>
                  <a:srgbClr val="D82D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para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diagnosticar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o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nível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de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conhecimento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das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crianças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sobre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leitura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e 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escrita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na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volta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ensino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presencial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endParaRPr lang="en-US" sz="2800" dirty="0">
              <a:effectLst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latin typeface="Roboto" panose="02000000000000000000" pitchFamily="2" charset="0"/>
              </a:rPr>
              <a:t>Como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lidam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 com as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rupturas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e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descontinuidades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do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processo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educativo</a:t>
            </a:r>
            <a:endParaRPr lang="en-US" sz="2800" dirty="0">
              <a:solidFill>
                <a:srgbClr val="1E1E23"/>
              </a:solidFill>
              <a:effectLst/>
              <a:latin typeface="Roboto" panose="0200000000000000000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>
                <a:solidFill>
                  <a:srgbClr val="1E1E23"/>
                </a:solidFill>
                <a:effectLst/>
                <a:latin typeface=""/>
              </a:rPr>
              <a:t>Como </a:t>
            </a:r>
            <a:r>
              <a:rPr lang="en-US" sz="2800" dirty="0" err="1">
                <a:solidFill>
                  <a:srgbClr val="1E1E23"/>
                </a:solidFill>
                <a:effectLst/>
                <a:latin typeface=""/>
              </a:rPr>
              <a:t>lidam</a:t>
            </a:r>
            <a:r>
              <a:rPr lang="en-US" sz="2800" dirty="0">
                <a:solidFill>
                  <a:srgbClr val="1E1E23"/>
                </a:solidFill>
                <a:effectLst/>
                <a:latin typeface=""/>
              </a:rPr>
              <a:t>  com </a:t>
            </a:r>
            <a:r>
              <a:rPr lang="pt-BR" sz="2800" dirty="0">
                <a:solidFill>
                  <a:srgbClr val="1E1E23"/>
                </a:solidFill>
                <a:effectLst/>
                <a:latin typeface=""/>
              </a:rPr>
              <a:t>a h</a:t>
            </a:r>
            <a:r>
              <a:rPr lang="pt-BR" sz="2800" dirty="0">
                <a:latin typeface=""/>
              </a:rPr>
              <a:t>eterogeneidade e turmas numerosas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Se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os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alunos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estão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realizando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as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atividades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propostas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as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tecnologias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digitais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continuam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sendo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usadas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no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ensino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presencial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e para que?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Se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estão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sendo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pressionadas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cumprir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o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currículo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previsto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na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BNCC para o </a:t>
            </a:r>
            <a:r>
              <a:rPr lang="en-US" sz="2800" dirty="0" err="1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ano</a:t>
            </a:r>
            <a:r>
              <a:rPr lang="en-US" sz="2800" dirty="0">
                <a:solidFill>
                  <a:srgbClr val="1E1E23"/>
                </a:solidFill>
                <a:effectLst/>
                <a:latin typeface="Roboto" panose="02000000000000000000" pitchFamily="2" charset="0"/>
              </a:rPr>
              <a:t> escolar </a:t>
            </a:r>
            <a:endParaRPr lang="en-US" sz="2800" dirty="0">
              <a:effectLst/>
            </a:endParaRPr>
          </a:p>
          <a:p>
            <a:pPr>
              <a:buFont typeface="Wingdings" pitchFamily="2" charset="2"/>
              <a:buChar char="ü"/>
            </a:pPr>
            <a:endParaRPr lang="en-US" sz="2800" dirty="0">
              <a:effectLst/>
            </a:endParaRPr>
          </a:p>
          <a:p>
            <a:pPr marL="0" indent="0">
              <a:buNone/>
            </a:pPr>
            <a:endParaRPr lang="pt-BR" sz="2800" dirty="0"/>
          </a:p>
          <a:p>
            <a:endParaRPr lang="en-US" sz="2800" dirty="0">
              <a:effectLst/>
            </a:endParaRPr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242155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FF19A-5224-F39A-7904-FE0540EEB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36295"/>
            <a:ext cx="10058400" cy="4398745"/>
          </a:xfrm>
        </p:spPr>
        <p:txBody>
          <a:bodyPr/>
          <a:lstStyle/>
          <a:p>
            <a:r>
              <a:rPr lang="en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4400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“Tenho fé em Deus que </a:t>
            </a:r>
            <a:r>
              <a:rPr lang="en-BR" sz="4400" spc="15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remota </a:t>
            </a:r>
            <a:r>
              <a:rPr lang="en-BR" sz="4400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nunca mais em nome de Jesus”</a:t>
            </a:r>
            <a:endParaRPr lang="en-BR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008894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AAA10-7F21-3A4A-A88F-DF7D7FC41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R" dirty="0"/>
              <a:t>Expectativas com o presencial (2020)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4670F-1D52-AF41-B4FA-BC62DDAA9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i="1" dirty="0" err="1"/>
              <a:t>Olha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espero</a:t>
            </a:r>
            <a:r>
              <a:rPr lang="en-US" sz="3200" i="1" dirty="0"/>
              <a:t> </a:t>
            </a:r>
            <a:r>
              <a:rPr lang="en-US" sz="3200" i="1" dirty="0" err="1"/>
              <a:t>realmente</a:t>
            </a:r>
            <a:r>
              <a:rPr lang="en-US" sz="3200" i="1" dirty="0"/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poder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abraçar</a:t>
            </a:r>
            <a:r>
              <a:rPr lang="en-US" sz="3200" i="1" dirty="0">
                <a:solidFill>
                  <a:srgbClr val="FF0000"/>
                </a:solidFill>
              </a:rPr>
              <a:t> meus </a:t>
            </a:r>
            <a:r>
              <a:rPr lang="en-US" sz="3200" i="1" dirty="0" err="1">
                <a:solidFill>
                  <a:srgbClr val="FF0000"/>
                </a:solidFill>
              </a:rPr>
              <a:t>alunos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/>
              <a:t>poder</a:t>
            </a:r>
            <a:r>
              <a:rPr lang="en-US" sz="3200" i="1" dirty="0"/>
              <a:t> </a:t>
            </a:r>
            <a:r>
              <a:rPr lang="en-US" sz="3200" i="1" dirty="0" err="1"/>
              <a:t>estar</a:t>
            </a:r>
            <a:r>
              <a:rPr lang="en-US" sz="3200" i="1" dirty="0"/>
              <a:t> </a:t>
            </a:r>
            <a:r>
              <a:rPr lang="en-US" sz="3200" i="1" dirty="0" err="1"/>
              <a:t>bem</a:t>
            </a:r>
            <a:r>
              <a:rPr lang="en-US" sz="3200" i="1" dirty="0"/>
              <a:t> </a:t>
            </a:r>
            <a:r>
              <a:rPr lang="en-US" sz="3200" i="1" dirty="0" err="1"/>
              <a:t>próxima</a:t>
            </a:r>
            <a:r>
              <a:rPr lang="en-US" sz="3200" i="1" dirty="0"/>
              <a:t> deles. Ah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difícil</a:t>
            </a:r>
            <a:r>
              <a:rPr lang="en-US" sz="3200" i="1" dirty="0"/>
              <a:t> </a:t>
            </a:r>
            <a:r>
              <a:rPr lang="en-US" sz="3200" i="1" dirty="0" err="1"/>
              <a:t>até</a:t>
            </a:r>
            <a:r>
              <a:rPr lang="en-US" sz="3200" i="1" dirty="0"/>
              <a:t> </a:t>
            </a:r>
            <a:r>
              <a:rPr lang="en-US" sz="3200" i="1" dirty="0" err="1"/>
              <a:t>falar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fico </a:t>
            </a:r>
            <a:r>
              <a:rPr lang="en-US" sz="3200" i="1" dirty="0" err="1"/>
              <a:t>até</a:t>
            </a:r>
            <a:r>
              <a:rPr lang="en-US" sz="3200" i="1" dirty="0"/>
              <a:t> </a:t>
            </a:r>
            <a:r>
              <a:rPr lang="en-US" sz="3200" i="1" dirty="0" err="1"/>
              <a:t>emocionada</a:t>
            </a:r>
            <a:r>
              <a:rPr lang="en-US" sz="3200" i="1" dirty="0"/>
              <a:t>. </a:t>
            </a:r>
          </a:p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r>
              <a:rPr lang="en-US" sz="3200" i="1" dirty="0"/>
              <a:t>O que </a:t>
            </a:r>
            <a:r>
              <a:rPr lang="en-US" sz="3200" i="1" dirty="0" err="1"/>
              <a:t>realmente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fico </a:t>
            </a:r>
            <a:r>
              <a:rPr lang="en-US" sz="3200" i="1" dirty="0" err="1"/>
              <a:t>pensando</a:t>
            </a:r>
            <a:r>
              <a:rPr lang="en-US" sz="3200" i="1" dirty="0"/>
              <a:t> </a:t>
            </a:r>
            <a:r>
              <a:rPr lang="en-US" sz="3200" i="1" dirty="0" err="1"/>
              <a:t>nessa</a:t>
            </a:r>
            <a:r>
              <a:rPr lang="en-US" sz="3200" i="1" dirty="0"/>
              <a:t> volta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sobre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ter</a:t>
            </a:r>
            <a:r>
              <a:rPr lang="en-US" sz="3200" i="1" dirty="0"/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fôlego</a:t>
            </a:r>
            <a:r>
              <a:rPr lang="en-US" sz="3200" i="1" dirty="0">
                <a:solidFill>
                  <a:srgbClr val="FF0000"/>
                </a:solidFill>
              </a:rPr>
              <a:t> e </a:t>
            </a:r>
            <a:r>
              <a:rPr lang="en-US" sz="3200" i="1" dirty="0" err="1">
                <a:solidFill>
                  <a:srgbClr val="FF0000"/>
                </a:solidFill>
              </a:rPr>
              <a:t>muita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energia</a:t>
            </a:r>
            <a:r>
              <a:rPr lang="en-US" sz="3200" i="1" dirty="0">
                <a:solidFill>
                  <a:srgbClr val="FF0000"/>
                </a:solidFill>
              </a:rPr>
              <a:t> para </a:t>
            </a:r>
            <a:r>
              <a:rPr lang="en-US" sz="3200" i="1" dirty="0" err="1">
                <a:solidFill>
                  <a:srgbClr val="FF0000"/>
                </a:solidFill>
              </a:rPr>
              <a:t>recuperar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esses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meninos</a:t>
            </a:r>
            <a:r>
              <a:rPr lang="en-US" sz="3200" i="1" dirty="0">
                <a:solidFill>
                  <a:srgbClr val="FF0000"/>
                </a:solidFill>
              </a:rPr>
              <a:t>.</a:t>
            </a:r>
            <a:r>
              <a:rPr lang="en-US" sz="3200" i="1" dirty="0"/>
              <a:t> </a:t>
            </a:r>
            <a:r>
              <a:rPr lang="en-US" sz="3200" i="1" dirty="0" err="1"/>
              <a:t>Porque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penso</a:t>
            </a:r>
            <a:r>
              <a:rPr lang="en-US" sz="3200" i="1" dirty="0"/>
              <a:t> que </a:t>
            </a:r>
            <a:r>
              <a:rPr lang="en-US" sz="3200" i="1" dirty="0" err="1"/>
              <a:t>essa</a:t>
            </a:r>
            <a:r>
              <a:rPr lang="en-US" sz="3200" i="1" dirty="0"/>
              <a:t> forma de </a:t>
            </a:r>
            <a:r>
              <a:rPr lang="en-US" sz="3200" i="1" dirty="0" err="1"/>
              <a:t>ensino</a:t>
            </a:r>
            <a:r>
              <a:rPr lang="en-US" sz="3200" i="1" dirty="0"/>
              <a:t> </a:t>
            </a:r>
            <a:r>
              <a:rPr lang="en-US" sz="3200" i="1" dirty="0" err="1"/>
              <a:t>prejudicou</a:t>
            </a:r>
            <a:r>
              <a:rPr lang="en-US" sz="3200" i="1" dirty="0"/>
              <a:t> </a:t>
            </a:r>
            <a:r>
              <a:rPr lang="en-US" sz="3200" i="1" dirty="0" err="1"/>
              <a:t>demais</a:t>
            </a:r>
            <a:r>
              <a:rPr lang="en-US" sz="3200" i="1" dirty="0"/>
              <a:t> o </a:t>
            </a:r>
            <a:r>
              <a:rPr lang="en-US" sz="3200" i="1" dirty="0" err="1"/>
              <a:t>processo</a:t>
            </a:r>
            <a:r>
              <a:rPr lang="en-US" sz="3200" i="1" dirty="0"/>
              <a:t> de </a:t>
            </a:r>
            <a:r>
              <a:rPr lang="en-US" sz="3200" i="1" dirty="0" err="1"/>
              <a:t>ensino</a:t>
            </a:r>
            <a:r>
              <a:rPr lang="en-US" sz="3200" i="1" dirty="0"/>
              <a:t> e </a:t>
            </a:r>
            <a:r>
              <a:rPr lang="en-US" sz="3200" i="1" dirty="0" err="1"/>
              <a:t>aprendizagem</a:t>
            </a:r>
            <a:r>
              <a:rPr lang="en-US" sz="3200" i="1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03612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03DAE-32DF-0A13-871B-5916BBBCA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842" y="397043"/>
            <a:ext cx="10042358" cy="56379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b="0" dirty="0" err="1">
                <a:solidFill>
                  <a:srgbClr val="000000"/>
                </a:solidFill>
                <a:effectLst/>
                <a:latin typeface="+mj-lt"/>
              </a:rPr>
              <a:t>Realidade</a:t>
            </a:r>
            <a:r>
              <a:rPr lang="en-US" sz="3200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dirty="0">
                <a:solidFill>
                  <a:srgbClr val="000000"/>
                </a:solidFill>
                <a:effectLst/>
                <a:latin typeface="+mj-lt"/>
              </a:rPr>
              <a:t>da volta </a:t>
            </a:r>
            <a:r>
              <a:rPr lang="en-US" sz="3200" b="0" dirty="0" err="1">
                <a:solidFill>
                  <a:srgbClr val="000000"/>
                </a:solidFill>
                <a:effectLst/>
                <a:latin typeface="+mj-lt"/>
              </a:rPr>
              <a:t>ao</a:t>
            </a:r>
            <a:r>
              <a:rPr lang="en-US" sz="3200" b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3200" b="0" dirty="0" err="1">
                <a:solidFill>
                  <a:srgbClr val="000000"/>
                </a:solidFill>
                <a:effectLst/>
                <a:latin typeface="+mj-lt"/>
              </a:rPr>
              <a:t>presencial</a:t>
            </a:r>
            <a:endParaRPr lang="en-US" sz="3200" b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>
              <a:buNone/>
            </a:pPr>
            <a:endParaRPr lang="en-US" sz="3200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“O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ensino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presencial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está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sendo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muito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desafiador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pois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os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alunos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estão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mal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acostumados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ficar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casa”</a:t>
            </a:r>
          </a:p>
          <a:p>
            <a:pPr marL="0" indent="0">
              <a:buNone/>
            </a:pPr>
            <a:endParaRPr lang="en-US" sz="3200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Retorno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as aulas ,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retomar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conhecimento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convívio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com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colegas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uma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oportunidade</a:t>
            </a:r>
            <a:r>
              <a:rPr lang="en-US" sz="3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escrever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um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futuro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aprendizagem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mais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rica</a:t>
            </a:r>
            <a:r>
              <a:rPr lang="en-US" sz="32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”.</a:t>
            </a:r>
            <a:endParaRPr lang="en-BR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01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1B597A-EA5B-C437-F756-EFE94FA67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684" y="745958"/>
            <a:ext cx="10467474" cy="5690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BR" sz="2800" i="1" spc="15" dirty="0">
                <a:solidFill>
                  <a:srgbClr val="FF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dificuldades foram potencializadas e as desigualdades ficaram expostas</a:t>
            </a: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Com o retorno </a:t>
            </a:r>
            <a:r>
              <a:rPr lang="en-BR" sz="2800" i="1" spc="15" dirty="0">
                <a:solidFill>
                  <a:srgbClr val="FF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estamos sendo cobradas pelos pais para suprir as necessidades dos filhos, as crianças estão com dificuldades de adaptação e de aprendizagem, a escola não consegue dar conta de toda a demanda. Muitas crianças ainda não conseguem ler e escrever. </a:t>
            </a: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impossível pensar em avançar conteúdos se a maioria não sabe ler. A estrutura física da escola também não contribui para promoção da aprendizagem. Agora mais que nunca estamos lidando com </a:t>
            </a:r>
            <a:r>
              <a:rPr lang="en-BR" sz="2800" i="1" spc="15" dirty="0">
                <a:solidFill>
                  <a:srgbClr val="FF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questões pedagógicas, estruturais, psicológicas e políticas. </a:t>
            </a: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toda minha carreira docente não tinha experimentado uma situação parecida de imensa desmotivação e desgaste com a docência.</a:t>
            </a:r>
            <a:endParaRPr lang="en-BR" sz="2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78756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2271D-34A9-A44D-BBF5-AE9BACAD3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4319"/>
            <a:ext cx="10515600" cy="504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dirty="0" err="1"/>
              <a:t>Faltou</a:t>
            </a:r>
            <a:r>
              <a:rPr lang="en-US" sz="3900" dirty="0"/>
              <a:t> </a:t>
            </a:r>
            <a:r>
              <a:rPr lang="en-US" sz="3900" dirty="0" err="1"/>
              <a:t>preparação</a:t>
            </a:r>
            <a:r>
              <a:rPr lang="en-US" sz="3900" dirty="0"/>
              <a:t> </a:t>
            </a:r>
            <a:r>
              <a:rPr lang="en-US" sz="3900" dirty="0" err="1"/>
              <a:t>pedagógica</a:t>
            </a:r>
            <a:r>
              <a:rPr lang="en-US" sz="3900" dirty="0"/>
              <a:t> para o </a:t>
            </a:r>
            <a:r>
              <a:rPr lang="en-US" sz="3900" dirty="0" err="1"/>
              <a:t>trabalho</a:t>
            </a:r>
            <a:r>
              <a:rPr lang="en-US" sz="3900" dirty="0"/>
              <a:t> </a:t>
            </a:r>
            <a:r>
              <a:rPr lang="en-US" sz="3900" dirty="0" err="1"/>
              <a:t>remoto</a:t>
            </a:r>
            <a:endParaRPr lang="en-US" sz="3900" dirty="0"/>
          </a:p>
          <a:p>
            <a:pPr marL="0" indent="0">
              <a:buNone/>
            </a:pPr>
            <a:r>
              <a:rPr lang="en-US" sz="3900" dirty="0"/>
              <a:t>E no </a:t>
            </a:r>
            <a:r>
              <a:rPr lang="en-US" sz="3900" dirty="0" err="1"/>
              <a:t>presencial</a:t>
            </a:r>
            <a:r>
              <a:rPr lang="en-US" sz="3900" dirty="0"/>
              <a:t>, </a:t>
            </a:r>
            <a:r>
              <a:rPr lang="en-US" sz="3900" dirty="0" err="1"/>
              <a:t>está</a:t>
            </a:r>
            <a:r>
              <a:rPr lang="en-US" sz="3900" dirty="0"/>
              <a:t> </a:t>
            </a:r>
            <a:r>
              <a:rPr lang="en-US" sz="3900" dirty="0" err="1"/>
              <a:t>ocorrendo</a:t>
            </a:r>
            <a:r>
              <a:rPr lang="en-US" sz="3900" dirty="0"/>
              <a:t>?</a:t>
            </a:r>
          </a:p>
          <a:p>
            <a:pPr marL="0" indent="0">
              <a:buNone/>
            </a:pPr>
            <a:endParaRPr lang="en-BR" sz="1800" spc="15" dirty="0">
              <a:solidFill>
                <a:srgbClr val="202124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Infelizmente vejo que nós professores </a:t>
            </a:r>
            <a:r>
              <a:rPr lang="en-BR" sz="2800" i="1" spc="15" dirty="0">
                <a:solidFill>
                  <a:srgbClr val="FF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não estamos tendo capacitações que nos possibilite a efetivação do conhecimento pós pandemia.</a:t>
            </a: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Necessitamos com urgência de formação continuada voltada ao ensino aprendizagem com foco na educação atual.</a:t>
            </a:r>
            <a:endParaRPr lang="en-BR" sz="2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500"/>
              </a:lnSpc>
              <a:buNone/>
            </a:pP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BR" sz="2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914199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AB5D5-760D-F459-7B65-AA8F6F69D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R" dirty="0"/>
              <a:t>Acesso à internet na escola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254FE-253A-211F-BBF5-958F0FD2D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dos maiores desafios durante a Pandemia no ensino remoto foi que nossos alunos não tinham acesso à internet, todas as atividades eram impressas. Nos grupos de WhatsApp pouquíssimos alunos. </a:t>
            </a:r>
            <a:r>
              <a:rPr lang="en-BR" sz="2800" i="1" spc="15" dirty="0">
                <a:solidFill>
                  <a:srgbClr val="FF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continuamos na escola com muita dificuldade de acesso à internet </a:t>
            </a: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 menos de 1 mega.</a:t>
            </a:r>
            <a:endParaRPr lang="en-BR" sz="2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706496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A5FD-9705-E5FC-68CF-FC8B2FED2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R" dirty="0"/>
              <a:t>Quais as maiores cobranças na volta ao presencial?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DD9DE-28E8-9623-6B03-2AFF638AF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BR" dirty="0"/>
          </a:p>
          <a:p>
            <a:pPr marL="0" indent="0">
              <a:buNone/>
            </a:pP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Houve regressão quanto a aprendizagem dos alunos, mas </a:t>
            </a:r>
            <a:r>
              <a:rPr lang="en-BR" sz="2800" i="1" spc="15" dirty="0">
                <a:solidFill>
                  <a:srgbClr val="FF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há aumento de cobranças e exigências de padrões no que diz </a:t>
            </a:r>
            <a:r>
              <a:rPr lang="en-BR" sz="2800" i="1" spc="15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respeito ao órgão mantenedor, o município. </a:t>
            </a:r>
            <a:r>
              <a:rPr lang="en-BR" sz="2800" i="1" spc="15" dirty="0">
                <a:solidFill>
                  <a:srgbClr val="FF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 apoio e com poucos recursos.</a:t>
            </a:r>
            <a:endParaRPr lang="en-BR" sz="2800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140129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6CD99-FDC4-D3D1-A2FE-FF2757A7D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495" y="1227221"/>
            <a:ext cx="10174705" cy="508935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“Um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problema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ocorrido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 que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está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atrapalhando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trabalho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do professor e,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principalmente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o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aprendizado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aluno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substituição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da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autonomia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do professor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por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propostas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quem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tem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décadas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não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entram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sala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de aula para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lecionar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(…)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Simulados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com base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igual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para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todos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(…)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Tem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alunos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, e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não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são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poucos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saindo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do 5°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ano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sem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saber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ler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porque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temos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cumprir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burocracias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só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atrapalham</a:t>
            </a:r>
            <a:r>
              <a:rPr lang="en-US" sz="25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Espero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usem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bom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senso para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mostrar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realmente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estão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preocupados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com o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aprendizado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lang="en-US" sz="25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aluno</a:t>
            </a:r>
            <a:r>
              <a:rPr lang="en-US" sz="2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”.</a:t>
            </a:r>
            <a:endParaRPr lang="en-BR" sz="2500" i="1" dirty="0"/>
          </a:p>
        </p:txBody>
      </p:sp>
    </p:spTree>
    <p:extLst>
      <p:ext uri="{BB962C8B-B14F-4D97-AF65-F5344CB8AC3E}">
        <p14:creationId xmlns:p14="http://schemas.microsoft.com/office/powerpoint/2010/main" val="2700670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7104C0-459F-BB67-1125-EFFDF3318D28}"/>
              </a:ext>
            </a:extLst>
          </p:cNvPr>
          <p:cNvSpPr txBox="1"/>
          <p:nvPr/>
        </p:nvSpPr>
        <p:spPr>
          <a:xfrm>
            <a:off x="265471" y="265471"/>
            <a:ext cx="1154798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R" sz="1600" dirty="0"/>
              <a:t>Canal do youtube</a:t>
            </a:r>
          </a:p>
          <a:p>
            <a:endParaRPr lang="en-BR" sz="1600" dirty="0"/>
          </a:p>
          <a:p>
            <a:r>
              <a:rPr lang="en-US" sz="1600" dirty="0"/>
              <a:t>https://</a:t>
            </a:r>
            <a:r>
              <a:rPr lang="en-US" sz="1600" dirty="0" err="1"/>
              <a:t>www.youtube.com</a:t>
            </a:r>
            <a:r>
              <a:rPr lang="en-US" sz="1600" dirty="0"/>
              <a:t>/c/Alfabetiza%C3%A7%C3%A3oemRede</a:t>
            </a:r>
            <a:endParaRPr lang="en-BR" sz="1600" dirty="0"/>
          </a:p>
          <a:p>
            <a:endParaRPr lang="en-BR" sz="1600" dirty="0"/>
          </a:p>
          <a:p>
            <a:r>
              <a:rPr lang="en-BR" sz="1600" dirty="0"/>
              <a:t>2021 Seminários com resultados da primeira etapa</a:t>
            </a:r>
          </a:p>
          <a:p>
            <a:endParaRPr lang="en-BR" sz="1600" dirty="0"/>
          </a:p>
          <a:p>
            <a:r>
              <a:rPr lang="en-BR" sz="1600" u="sng" dirty="0">
                <a:hlinkClick r:id="rId2"/>
              </a:rPr>
              <a:t>https://educacao.estadao.com.br/noticias/geral,pais-analfabetos-e-sem-diretrizes-lutam-para-que-os-filhos-aprendam-a-ler-na-pandemia,70003755699?utm_campaign=redes-sociais:062021:e&amp;utm_medium=social-organic&amp;utm_source=twitter:newsfeed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3"/>
              </a:rPr>
              <a:t>https://www.nsctotal.com.br/noticias/pandemia-desigualdades-educacionais-desafia-professores-muda-rotina-familias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4"/>
              </a:rPr>
              <a:t>https://www.youtube.com/watch?v=tuAQlcX4ACo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5"/>
              </a:rPr>
              <a:t>https://www.youtube.com/watch?v=UruGqhAyFNA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6"/>
              </a:rPr>
              <a:t>https://www.youtube.com/watch?v=3yFleN53t6w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7"/>
              </a:rPr>
              <a:t>https://www.ceale.fae.ufmg.br/files/uploads/JLA/2007_JLA12.pdf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8"/>
              </a:rPr>
              <a:t>https://novaescola.org.br/conteudo/21193/alfabetizacao-como-consolidar-as-aprendizagens-no-4-e-5-ano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9"/>
              </a:rPr>
              <a:t>https://www.cenpec.org.br/tematicas/cenpectiradeletra-alfabetizacao-pandemia</a:t>
            </a:r>
            <a:endParaRPr lang="en-BR" sz="16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18931496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{58785B03-A375-3A4F-ACA5-9556F1FA4CDE}tf10001069</Template>
  <TotalTime>1585</TotalTime>
  <Words>1078</Words>
  <Application>Microsoft Macintosh PowerPoint</Application>
  <PresentationFormat>Widescreen</PresentationFormat>
  <Paragraphs>87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Century Gothic</vt:lpstr>
      <vt:lpstr>Roboto</vt:lpstr>
      <vt:lpstr>Times New Roman</vt:lpstr>
      <vt:lpstr>Wingdings</vt:lpstr>
      <vt:lpstr>Wingdings 3</vt:lpstr>
      <vt:lpstr>Wisp</vt:lpstr>
      <vt:lpstr>                       </vt:lpstr>
      <vt:lpstr>ALFAREDE</vt:lpstr>
      <vt:lpstr>Livro 1</vt:lpstr>
      <vt:lpstr>Pesquisa nacional</vt:lpstr>
      <vt:lpstr>PowerPoint Presentation</vt:lpstr>
      <vt:lpstr>Principal desafio do ensino remoto</vt:lpstr>
      <vt:lpstr>PowerPoint Presentation</vt:lpstr>
      <vt:lpstr>PowerPoint Presentation</vt:lpstr>
      <vt:lpstr>Precisamos saber</vt:lpstr>
      <vt:lpstr>PowerPoint Presentation</vt:lpstr>
      <vt:lpstr>PowerPoint Presentation</vt:lpstr>
      <vt:lpstr>Expectativas com o presencial (2020)</vt:lpstr>
      <vt:lpstr>PowerPoint Presentation</vt:lpstr>
      <vt:lpstr>PowerPoint Presentation</vt:lpstr>
      <vt:lpstr>PowerPoint Presentation</vt:lpstr>
      <vt:lpstr>Acesso à internet na escola</vt:lpstr>
      <vt:lpstr>Quais as maiores cobranças na volta ao presencial?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desafios de alfabetizar remotamente frente às desigualdades/diversidades de realidades: o que os professores têm feito? </dc:title>
  <dc:creator>socorro nunes</dc:creator>
  <cp:lastModifiedBy>socorro nunes</cp:lastModifiedBy>
  <cp:revision>25</cp:revision>
  <dcterms:created xsi:type="dcterms:W3CDTF">2021-04-13T19:43:52Z</dcterms:created>
  <dcterms:modified xsi:type="dcterms:W3CDTF">2022-12-07T16:04:50Z</dcterms:modified>
</cp:coreProperties>
</file>